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0" r:id="rId3"/>
    <p:sldId id="261" r:id="rId4"/>
    <p:sldId id="290" r:id="rId5"/>
    <p:sldId id="291" r:id="rId6"/>
    <p:sldId id="292" r:id="rId7"/>
    <p:sldId id="294" r:id="rId8"/>
    <p:sldId id="293" r:id="rId9"/>
    <p:sldId id="295" r:id="rId10"/>
    <p:sldId id="297" r:id="rId11"/>
    <p:sldId id="296" r:id="rId12"/>
    <p:sldId id="306" r:id="rId13"/>
    <p:sldId id="298" r:id="rId14"/>
    <p:sldId id="299" r:id="rId15"/>
    <p:sldId id="300" r:id="rId16"/>
    <p:sldId id="301" r:id="rId17"/>
    <p:sldId id="302" r:id="rId18"/>
    <p:sldId id="304" r:id="rId19"/>
    <p:sldId id="305" r:id="rId20"/>
    <p:sldId id="303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A4993-C727-4A7C-A431-C67D1EBCFAC0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6FCEC-3300-4AB9-9384-94DD948E601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449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ikaros.cz/uvod-do-problematiky-expertnich-system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Dobývání znalostí z databází</a:t>
            </a:r>
            <a:br>
              <a:rPr lang="cs-CZ" dirty="0" smtClean="0"/>
            </a:br>
            <a:r>
              <a:rPr lang="cs-CZ" dirty="0" smtClean="0">
                <a:solidFill>
                  <a:srgbClr val="00B0F0"/>
                </a:solidFill>
              </a:rPr>
              <a:t>znalosti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/>
          <a:lstStyle/>
          <a:p>
            <a:r>
              <a:rPr lang="cs-CZ" dirty="0" smtClean="0"/>
              <a:t>Roman Danel</a:t>
            </a:r>
          </a:p>
          <a:p>
            <a:r>
              <a:rPr lang="cs-CZ" sz="2000" dirty="0" smtClean="0"/>
              <a:t>Institut ekonomiky a </a:t>
            </a:r>
            <a:r>
              <a:rPr lang="cs-CZ" sz="2000" smtClean="0"/>
              <a:t>systémů řízení</a:t>
            </a:r>
            <a:endParaRPr lang="cs-CZ" sz="20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SPARQL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Query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RDF</a:t>
            </a:r>
          </a:p>
          <a:p>
            <a:r>
              <a:rPr lang="cs-CZ" dirty="0" smtClean="0"/>
              <a:t>2008, nyní verze 1.1</a:t>
            </a:r>
          </a:p>
          <a:p>
            <a:r>
              <a:rPr lang="cs-CZ" dirty="0" err="1" smtClean="0"/>
              <a:t>GraphDB</a:t>
            </a:r>
            <a:r>
              <a:rPr lang="cs-CZ" dirty="0" smtClean="0"/>
              <a:t> (OWLIM) – </a:t>
            </a:r>
            <a:r>
              <a:rPr lang="cs-CZ" dirty="0" err="1" smtClean="0"/>
              <a:t>semantic</a:t>
            </a:r>
            <a:r>
              <a:rPr lang="cs-CZ" dirty="0" smtClean="0"/>
              <a:t> </a:t>
            </a:r>
            <a:r>
              <a:rPr lang="cs-CZ" dirty="0" err="1" smtClean="0"/>
              <a:t>repository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757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Sémantický web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Cílem je možnost automatizovaného zpracování – web 3.0</a:t>
            </a:r>
          </a:p>
          <a:p>
            <a:r>
              <a:rPr lang="cs-CZ" dirty="0" smtClean="0"/>
              <a:t>Softwaroví agenti</a:t>
            </a:r>
          </a:p>
          <a:p>
            <a:r>
              <a:rPr lang="cs-CZ" dirty="0" smtClean="0"/>
              <a:t>Základní krok – konceptualizace dat pomocí ontologie – standardizovaný popis webových zdrojů</a:t>
            </a:r>
          </a:p>
          <a:p>
            <a:r>
              <a:rPr lang="cs-CZ" dirty="0" smtClean="0"/>
              <a:t>Práce s webem jako s relační databází – dotazy jazykem podobným SQL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0316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Sémantická síť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Ohodnocený orientovaný graf</a:t>
            </a:r>
          </a:p>
          <a:p>
            <a:r>
              <a:rPr lang="cs-CZ" dirty="0" smtClean="0"/>
              <a:t>Uzly reprezentují objekty a hrany vztahy mezi objekty</a:t>
            </a:r>
          </a:p>
          <a:p>
            <a:r>
              <a:rPr lang="cs-CZ" dirty="0" smtClean="0"/>
              <a:t>Porozumění akcí, příčinám a událostem</a:t>
            </a:r>
          </a:p>
          <a:p>
            <a:r>
              <a:rPr lang="cs-CZ" dirty="0" smtClean="0"/>
              <a:t>Reprezentace fyzikálních vztahů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7488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Expertní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Definice </a:t>
            </a:r>
            <a:r>
              <a:rPr lang="cs-CZ" dirty="0" smtClean="0"/>
              <a:t>expertního</a:t>
            </a:r>
            <a:r>
              <a:rPr lang="cs-CZ" dirty="0"/>
              <a:t> systému </a:t>
            </a:r>
            <a:r>
              <a:rPr lang="cs-CZ" sz="2000" dirty="0"/>
              <a:t>(</a:t>
            </a:r>
            <a:r>
              <a:rPr lang="cs-CZ" sz="2000" dirty="0" err="1"/>
              <a:t>Feigenbaum</a:t>
            </a:r>
            <a:r>
              <a:rPr lang="cs-CZ" sz="2000" dirty="0" smtClean="0"/>
              <a:t>)</a:t>
            </a:r>
            <a:endParaRPr lang="cs-CZ" dirty="0" smtClean="0"/>
          </a:p>
          <a:p>
            <a:pPr marL="0" indent="0">
              <a:buNone/>
            </a:pPr>
            <a:r>
              <a:rPr lang="cs-CZ" sz="2800" i="1" dirty="0" smtClean="0"/>
              <a:t>expertní </a:t>
            </a:r>
            <a:r>
              <a:rPr lang="cs-CZ" sz="2800" i="1" dirty="0"/>
              <a:t>systémy jsou počítačové programy, simulující rozhodovací činnost experta při řešení složitých úloh a využívající vhodně zakódovaných, explicitně vyjádřených znalostí, převzatých od experta, s cílem dosáhnout ve zvolené problémové oblasti kvality rozhodování na úrovni experta.</a:t>
            </a:r>
          </a:p>
        </p:txBody>
      </p:sp>
    </p:spTree>
    <p:extLst>
      <p:ext uri="{BB962C8B-B14F-4D97-AF65-F5344CB8AC3E}">
        <p14:creationId xmlns:p14="http://schemas.microsoft.com/office/powerpoint/2010/main" val="1700611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Expertní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800"/>
            <a:ext cx="6973907" cy="4525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8470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Rysy expertních systémů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oddělení znalostí a mechanismu jejich </a:t>
            </a:r>
            <a:r>
              <a:rPr lang="cs-CZ" dirty="0" smtClean="0"/>
              <a:t>využívání</a:t>
            </a:r>
            <a:endParaRPr lang="cs-CZ" dirty="0"/>
          </a:p>
          <a:p>
            <a:r>
              <a:rPr lang="cs-CZ" dirty="0"/>
              <a:t>rozhodování za stavu </a:t>
            </a:r>
            <a:r>
              <a:rPr lang="cs-CZ" dirty="0" smtClean="0"/>
              <a:t>neurčitosti</a:t>
            </a:r>
          </a:p>
          <a:p>
            <a:r>
              <a:rPr lang="cs-CZ" dirty="0" smtClean="0"/>
              <a:t>schopnost vysvětlování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1013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expertních systémů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Diagnostické</a:t>
            </a:r>
          </a:p>
          <a:p>
            <a:r>
              <a:rPr lang="cs-CZ" dirty="0" smtClean="0"/>
              <a:t>Plánovací</a:t>
            </a:r>
          </a:p>
          <a:p>
            <a:r>
              <a:rPr lang="cs-CZ" dirty="0" smtClean="0"/>
              <a:t>Problémově </a:t>
            </a:r>
            <a:r>
              <a:rPr lang="cs-CZ" dirty="0" smtClean="0"/>
              <a:t>orientované – báze znalostí z určité oblasti (domény)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6108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Prostředky pro zpracování </a:t>
            </a:r>
            <a:r>
              <a:rPr lang="cs-CZ" dirty="0" smtClean="0"/>
              <a:t>neurčitosti (nejistoty)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Bayesovský</a:t>
            </a:r>
            <a:r>
              <a:rPr lang="cs-CZ" dirty="0"/>
              <a:t> přístup, </a:t>
            </a:r>
            <a:r>
              <a:rPr lang="cs-CZ" dirty="0" err="1"/>
              <a:t>Bayesovské</a:t>
            </a:r>
            <a:r>
              <a:rPr lang="cs-CZ" dirty="0"/>
              <a:t> </a:t>
            </a:r>
            <a:r>
              <a:rPr lang="cs-CZ" dirty="0" smtClean="0"/>
              <a:t>sítě </a:t>
            </a:r>
            <a:r>
              <a:rPr lang="cs-CZ" dirty="0"/>
              <a:t> </a:t>
            </a:r>
            <a:endParaRPr lang="cs-CZ" dirty="0" smtClean="0"/>
          </a:p>
          <a:p>
            <a:r>
              <a:rPr lang="cs-CZ" dirty="0" smtClean="0"/>
              <a:t>faktory jistoty</a:t>
            </a:r>
            <a:endParaRPr lang="cs-CZ" dirty="0"/>
          </a:p>
          <a:p>
            <a:r>
              <a:rPr lang="cs-CZ" dirty="0" err="1" smtClean="0"/>
              <a:t>Dempster-Shaferova</a:t>
            </a:r>
            <a:r>
              <a:rPr lang="cs-CZ" dirty="0" smtClean="0"/>
              <a:t> teorie</a:t>
            </a:r>
            <a:endParaRPr lang="cs-CZ" dirty="0"/>
          </a:p>
          <a:p>
            <a:r>
              <a:rPr lang="cs-CZ" dirty="0" smtClean="0"/>
              <a:t>fuzzy </a:t>
            </a:r>
            <a:r>
              <a:rPr lang="cs-CZ" dirty="0"/>
              <a:t>logika.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381328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https://is.mendelu.cz</a:t>
            </a:r>
          </a:p>
        </p:txBody>
      </p:sp>
    </p:spTree>
    <p:extLst>
      <p:ext uri="{BB962C8B-B14F-4D97-AF65-F5344CB8AC3E}">
        <p14:creationId xmlns:p14="http://schemas.microsoft.com/office/powerpoint/2010/main" val="25078352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 expertních systémů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Výběr HW a SW</a:t>
            </a:r>
          </a:p>
          <a:p>
            <a:r>
              <a:rPr lang="cs-CZ" dirty="0" smtClean="0"/>
              <a:t>Návrh uživatelského rozhraní</a:t>
            </a:r>
          </a:p>
          <a:p>
            <a:r>
              <a:rPr lang="cs-CZ" dirty="0" smtClean="0"/>
              <a:t>Získání znalostí</a:t>
            </a:r>
          </a:p>
          <a:p>
            <a:r>
              <a:rPr lang="cs-CZ" dirty="0" smtClean="0"/>
              <a:t>Implementace</a:t>
            </a:r>
          </a:p>
          <a:p>
            <a:r>
              <a:rPr lang="cs-CZ" dirty="0" smtClean="0"/>
              <a:t>Verifikace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23587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 expertní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Efekty z použití ES musí převýšit náklady</a:t>
            </a:r>
          </a:p>
          <a:p>
            <a:r>
              <a:rPr lang="cs-CZ" dirty="0" smtClean="0"/>
              <a:t>Problém složitý natolik, že nelze řešit exaktní metodou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7300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Explicitní </a:t>
            </a:r>
            <a:r>
              <a:rPr lang="cs-CZ" dirty="0"/>
              <a:t>– dostupná v nějakém zdroji</a:t>
            </a:r>
          </a:p>
          <a:p>
            <a:r>
              <a:rPr lang="cs-CZ" b="1" dirty="0" err="1" smtClean="0">
                <a:solidFill>
                  <a:srgbClr val="FF0000"/>
                </a:solidFill>
              </a:rPr>
              <a:t>Tacitní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– „v hlavách lidí“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72501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Expertní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hlinkClick r:id="rId2"/>
              </a:rPr>
              <a:t>https://</a:t>
            </a:r>
            <a:r>
              <a:rPr lang="cs-CZ" smtClean="0">
                <a:hlinkClick r:id="rId2"/>
              </a:rPr>
              <a:t>ikaros.cz/uvod-do-problematiky-expertnich-systemu</a:t>
            </a:r>
            <a:endParaRPr lang="cs-CZ" smtClean="0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326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 uložení </a:t>
            </a:r>
            <a:r>
              <a:rPr lang="cs-CZ" dirty="0" err="1" smtClean="0"/>
              <a:t>tacitních</a:t>
            </a:r>
            <a:r>
              <a:rPr lang="cs-CZ" dirty="0" smtClean="0"/>
              <a:t> znalostí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/>
          </a:p>
          <a:p>
            <a:r>
              <a:rPr lang="cs-CZ" b="1" dirty="0"/>
              <a:t>Rozcestník</a:t>
            </a:r>
            <a:r>
              <a:rPr lang="cs-CZ" dirty="0"/>
              <a:t> – pomocí systému otázek a odpovědí nasměrovat uživatele ke konkrétní radě anebo odkazu např. ve formě emailové adresy </a:t>
            </a:r>
          </a:p>
          <a:p>
            <a:r>
              <a:rPr lang="cs-CZ" b="1" dirty="0" smtClean="0"/>
              <a:t>Znalostní </a:t>
            </a:r>
            <a:r>
              <a:rPr lang="cs-CZ" b="1" dirty="0"/>
              <a:t>server </a:t>
            </a:r>
            <a:r>
              <a:rPr lang="cs-CZ" dirty="0"/>
              <a:t>– spravuje texty, obrázky, multimediální prezentace, poskytuje možnost prohledávání fulltextem … </a:t>
            </a:r>
          </a:p>
          <a:p>
            <a:r>
              <a:rPr lang="cs-CZ" b="1" dirty="0" smtClean="0"/>
              <a:t>Napojení </a:t>
            </a:r>
            <a:r>
              <a:rPr lang="cs-CZ" b="1" dirty="0"/>
              <a:t>na komunikační systémy </a:t>
            </a:r>
            <a:r>
              <a:rPr lang="cs-CZ" dirty="0"/>
              <a:t>– např. automatické rozesílání odkazů skupinám uživatelů </a:t>
            </a:r>
          </a:p>
          <a:p>
            <a:r>
              <a:rPr lang="cs-CZ" dirty="0" smtClean="0"/>
              <a:t>Softwary </a:t>
            </a:r>
            <a:r>
              <a:rPr lang="cs-CZ" dirty="0"/>
              <a:t>pro podporu týmové práce a sdílení informací – např. projektové servery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2420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Ontologie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Explicitní a formalizovaný popis určité problematiky</a:t>
            </a:r>
          </a:p>
          <a:p>
            <a:r>
              <a:rPr lang="cs-CZ" dirty="0" smtClean="0"/>
              <a:t>Glosář – definice pojmů</a:t>
            </a:r>
          </a:p>
          <a:p>
            <a:r>
              <a:rPr lang="cs-CZ" dirty="0" smtClean="0"/>
              <a:t>Tezaurus – definice vztahů mezi pojmy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0263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Ontologický model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systémovém inženýrství datový model reprezentující určitou znalost</a:t>
            </a:r>
          </a:p>
          <a:p>
            <a:r>
              <a:rPr lang="cs-CZ" dirty="0" smtClean="0"/>
              <a:t>Čtyři typy prvků – jedince, třída, atribut, vazba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6781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Ontologické jazyky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Formální, neformální</a:t>
            </a:r>
          </a:p>
          <a:p>
            <a:r>
              <a:rPr lang="cs-CZ" dirty="0" err="1" smtClean="0"/>
              <a:t>CycL</a:t>
            </a:r>
            <a:r>
              <a:rPr lang="cs-CZ" dirty="0" smtClean="0"/>
              <a:t> – na bázi LISP</a:t>
            </a:r>
          </a:p>
          <a:p>
            <a:r>
              <a:rPr lang="cs-CZ" dirty="0" smtClean="0"/>
              <a:t>OCML, OKBC, XOL, SHOE, </a:t>
            </a:r>
            <a:r>
              <a:rPr lang="cs-CZ" dirty="0" err="1" smtClean="0"/>
              <a:t>Ontobrooker</a:t>
            </a:r>
            <a:endParaRPr lang="cs-CZ" dirty="0" smtClean="0"/>
          </a:p>
          <a:p>
            <a:r>
              <a:rPr lang="cs-CZ" dirty="0" smtClean="0"/>
              <a:t>RDF – </a:t>
            </a:r>
            <a:r>
              <a:rPr lang="cs-CZ" dirty="0" err="1"/>
              <a:t>R</a:t>
            </a:r>
            <a:r>
              <a:rPr lang="cs-CZ" dirty="0" err="1" smtClean="0"/>
              <a:t>esource</a:t>
            </a:r>
            <a:r>
              <a:rPr lang="cs-CZ" dirty="0" smtClean="0"/>
              <a:t> </a:t>
            </a:r>
            <a:r>
              <a:rPr lang="cs-CZ" dirty="0" err="1" smtClean="0"/>
              <a:t>Description</a:t>
            </a:r>
            <a:r>
              <a:rPr lang="cs-CZ" dirty="0" smtClean="0"/>
              <a:t> Framework (W3C)</a:t>
            </a:r>
          </a:p>
          <a:p>
            <a:r>
              <a:rPr lang="cs-CZ" dirty="0" smtClean="0"/>
              <a:t>OWL – Ontology Web </a:t>
            </a:r>
            <a:r>
              <a:rPr lang="cs-CZ" dirty="0" err="1" smtClean="0"/>
              <a:t>Language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2315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RDF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Description</a:t>
            </a:r>
            <a:r>
              <a:rPr lang="cs-CZ" dirty="0" smtClean="0"/>
              <a:t> Framework</a:t>
            </a:r>
          </a:p>
          <a:p>
            <a:r>
              <a:rPr lang="cs-CZ" dirty="0" smtClean="0"/>
              <a:t>Založený na XML syntaxi</a:t>
            </a:r>
          </a:p>
          <a:p>
            <a:r>
              <a:rPr lang="cs-CZ" dirty="0" smtClean="0"/>
              <a:t>1999, W3C</a:t>
            </a:r>
          </a:p>
          <a:p>
            <a:r>
              <a:rPr lang="cs-CZ" dirty="0"/>
              <a:t>Můžeme jím specifikovat vlastnosti přidružené jednotlivým objektům, jejich možné hodnoty, popsat vztahy mezi objekty (jejich hierarchii), systém tříd, atd.</a:t>
            </a:r>
          </a:p>
        </p:txBody>
      </p:sp>
    </p:spTree>
    <p:extLst>
      <p:ext uri="{BB962C8B-B14F-4D97-AF65-F5344CB8AC3E}">
        <p14:creationId xmlns:p14="http://schemas.microsoft.com/office/powerpoint/2010/main" val="1721257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OWL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W3C, 2004</a:t>
            </a:r>
          </a:p>
          <a:p>
            <a:r>
              <a:rPr lang="cs-CZ" dirty="0" smtClean="0"/>
              <a:t>Předchůdcem je OIL</a:t>
            </a:r>
          </a:p>
          <a:p>
            <a:r>
              <a:rPr lang="cs-CZ" dirty="0" smtClean="0"/>
              <a:t>Nyní rodina jazyků pro prezentaci znalostí ve formě ontologií</a:t>
            </a:r>
          </a:p>
          <a:p>
            <a:r>
              <a:rPr lang="cs-CZ" dirty="0" smtClean="0"/>
              <a:t>OWL Lite, OWL DL a OWL full</a:t>
            </a:r>
          </a:p>
          <a:p>
            <a:r>
              <a:rPr lang="cs-CZ" dirty="0" smtClean="0"/>
              <a:t>OWL full je kompatibilní s RDFS </a:t>
            </a:r>
          </a:p>
          <a:p>
            <a:r>
              <a:rPr lang="cs-CZ" dirty="0" smtClean="0"/>
              <a:t>Základní jazyk sémantického webu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3147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Sémantický web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2001 – </a:t>
            </a:r>
            <a:r>
              <a:rPr lang="cs-CZ" dirty="0" err="1" smtClean="0"/>
              <a:t>Tim</a:t>
            </a:r>
            <a:r>
              <a:rPr lang="cs-CZ" dirty="0" smtClean="0"/>
              <a:t> </a:t>
            </a:r>
            <a:r>
              <a:rPr lang="cs-CZ" dirty="0" err="1" smtClean="0"/>
              <a:t>Berners-Lee</a:t>
            </a:r>
            <a:r>
              <a:rPr lang="cs-CZ" dirty="0" smtClean="0"/>
              <a:t> upozornil, že web je pouze změť stránek, která neustále narůstá a najít informace je čím dál složitější</a:t>
            </a:r>
          </a:p>
          <a:p>
            <a:r>
              <a:rPr lang="cs-CZ" dirty="0" smtClean="0"/>
              <a:t>Sémantický web - informace jsou strukturovány a uloženy podle určitých pravidel</a:t>
            </a:r>
          </a:p>
          <a:p>
            <a:r>
              <a:rPr lang="cs-CZ" b="1" dirty="0" smtClean="0"/>
              <a:t>Sémantika </a:t>
            </a:r>
            <a:r>
              <a:rPr lang="cs-CZ" dirty="0" smtClean="0">
                <a:solidFill>
                  <a:srgbClr val="0070C0"/>
                </a:solidFill>
              </a:rPr>
              <a:t>– nauka o významu výrazů</a:t>
            </a:r>
          </a:p>
          <a:p>
            <a:r>
              <a:rPr lang="cs-CZ" dirty="0" smtClean="0"/>
              <a:t>Specifikace W3C: OWL, RDF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18784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436</Words>
  <Application>Microsoft Office PowerPoint</Application>
  <PresentationFormat>Předvádění na obrazovce (4:3)</PresentationFormat>
  <Paragraphs>85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sady Office</vt:lpstr>
      <vt:lpstr>Dobývání znalostí z databází znalosti</vt:lpstr>
      <vt:lpstr>Znalosti</vt:lpstr>
      <vt:lpstr>Možnost uložení tacitních znalostí</vt:lpstr>
      <vt:lpstr>Ontologie</vt:lpstr>
      <vt:lpstr>Ontologický model</vt:lpstr>
      <vt:lpstr>Ontologické jazyky</vt:lpstr>
      <vt:lpstr>RDF</vt:lpstr>
      <vt:lpstr>OWL</vt:lpstr>
      <vt:lpstr>Sémantický web</vt:lpstr>
      <vt:lpstr>SPARQL</vt:lpstr>
      <vt:lpstr>Sémantický web</vt:lpstr>
      <vt:lpstr>Sémantická síť</vt:lpstr>
      <vt:lpstr>Expertní systémy</vt:lpstr>
      <vt:lpstr>Expertní systémy</vt:lpstr>
      <vt:lpstr>Rysy expertních systémů</vt:lpstr>
      <vt:lpstr>Typy expertních systémů</vt:lpstr>
      <vt:lpstr>Prostředky pro zpracování neurčitosti (nejistoty)</vt:lpstr>
      <vt:lpstr>Tvorba expertních systémů</vt:lpstr>
      <vt:lpstr>Kdy expertní systém</vt:lpstr>
      <vt:lpstr>Expertní systémy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Databázové systémy</dc:title>
  <dc:creator>dan11hp</dc:creator>
  <cp:lastModifiedBy>Danel4</cp:lastModifiedBy>
  <cp:revision>42</cp:revision>
  <dcterms:created xsi:type="dcterms:W3CDTF">2016-09-11T12:48:50Z</dcterms:created>
  <dcterms:modified xsi:type="dcterms:W3CDTF">2017-04-20T21:47:40Z</dcterms:modified>
</cp:coreProperties>
</file>